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8" r:id="rId4"/>
    <p:sldId id="266" r:id="rId5"/>
    <p:sldId id="259" r:id="rId6"/>
    <p:sldId id="271" r:id="rId7"/>
    <p:sldId id="258" r:id="rId8"/>
    <p:sldId id="270" r:id="rId9"/>
    <p:sldId id="269" r:id="rId10"/>
    <p:sldId id="277" r:id="rId11"/>
    <p:sldId id="278" r:id="rId12"/>
    <p:sldId id="280" r:id="rId13"/>
    <p:sldId id="262" r:id="rId14"/>
    <p:sldId id="275" r:id="rId15"/>
    <p:sldId id="263" r:id="rId16"/>
    <p:sldId id="272" r:id="rId17"/>
    <p:sldId id="273" r:id="rId18"/>
    <p:sldId id="274" r:id="rId19"/>
    <p:sldId id="594" r:id="rId20"/>
    <p:sldId id="593" r:id="rId21"/>
    <p:sldId id="607" r:id="rId22"/>
    <p:sldId id="597" r:id="rId23"/>
    <p:sldId id="598" r:id="rId24"/>
    <p:sldId id="600" r:id="rId25"/>
    <p:sldId id="601" r:id="rId26"/>
    <p:sldId id="603" r:id="rId27"/>
    <p:sldId id="604" r:id="rId28"/>
    <p:sldId id="608" r:id="rId29"/>
    <p:sldId id="605" r:id="rId30"/>
    <p:sldId id="609" r:id="rId31"/>
    <p:sldId id="60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64ED55-2CF0-46DF-BAD4-6CFF1A3ECAD1}" v="5" dt="2021-12-21T11:49:36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5009-0A40-E64C-958F-F38028879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65416-5179-E442-B45C-7C580B255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0CD1F-3909-9541-A228-884A26F59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2DAA6-2223-A44C-BAB2-24A8D5E0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7147D-9520-EB46-85F5-8326A535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86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8055-4A52-9F4B-B30C-F5DFC66C9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F1807-4D36-1349-84EF-C0EA546E3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7875B-890E-0F45-BDB5-11E16E38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07984-5AA6-6D40-820E-18656DA6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AD3B9-D633-8D44-992B-9FD6D7F5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2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46981-78E2-4048-81A8-616DDE93F0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BC8C5-F5FD-B74A-ADEA-334406B4E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027C4-0B3B-3846-9546-8865F4BC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56DBF-D376-4143-A707-91FDAC50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B0DAB-C4B2-DC40-811F-97EC4802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6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8610-2DB4-F943-AC1E-7EDB882F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A04E-9E3B-854C-A396-557941CB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4F6BE-124E-A24E-AA0C-6C4F9DC7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7F153-E023-3A45-91A1-435F88C5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D7B0F-48BE-DA42-823B-6573F605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6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16A5-1520-AA4F-B947-778EB448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CF667-F32A-FA4F-BCEB-84E133E2E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D3C8-AC22-414E-8E66-8C732678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C1B68-E36B-7A4C-A581-136591D67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CAB19-AD26-8844-A8CD-B3494B34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2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F936-25F1-FC4D-AC21-4A13C6E3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F95A9-5ED7-F646-B4EE-2CF48DB6A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ED77F-9896-8D46-B398-A86299C2B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AF839-6994-3240-8D62-1DC7511CB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C1FF5-89E6-C24C-B18A-60EFF13B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4A3DB-2168-3D4D-AE21-FC24E54B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80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7AAD-300B-0141-B4B0-7BB991A7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82DB3-15C9-4C4B-890F-6234AD3C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D9778-BACC-D04D-A155-02EA0ED79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B11BC-DC63-624F-8D64-670023C8A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64055-E2F6-A044-AE6E-93B5B39C9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67120-E266-A149-8724-883179497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742E3E-CBE1-3845-B67B-6ACACDBD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A28B70-BF16-2F41-ADB2-DC487DDE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6233-CC3B-5449-8444-E1ED59C9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5F73D-3961-5245-A522-508123C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4C129-C3A3-7245-98E8-B8469BE5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F9BDC-B004-AD4E-B3D6-FEDFE2A94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7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F7BF4-BB60-7C4A-BC97-B91B52AA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4173C-9E76-2744-8DDF-D65218AB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FA20-96A5-B648-A277-C95A07ED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24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C587-2A82-1448-A76D-5A1F0376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787A3-FE3D-3D4A-8523-9617E636E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7623F-6126-EF42-9C94-AEB445711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12351-7201-734F-99A9-7C61FC6FD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57092-4447-2A45-B2FF-8E3BE0C8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B17DD-6424-C34A-8186-ED9AA106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A553-E335-0C44-BEEA-1B14D426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A69B7-4FC2-F54C-9E0E-C3C54A27B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9949A-13C5-CD4B-AFCC-931BD258B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A9DC3-123A-E54C-B86E-08DE2C2E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FC150-031C-5345-8A30-D98A4926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8D64E-A145-7541-8079-8CDDE482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5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C5C20F-FDB3-3D4F-83DE-C1287D80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BFBD4-78C8-EF43-9145-78B34166B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CA327-2A58-4949-99A5-C87D3898C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9A1F5-0E00-E840-9A90-D97A13D73490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1DF50-9799-6443-A29F-A43F45B60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76BF3-E9C1-A842-A00F-320024F86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AD1F7-7E79-1148-A301-4977EF22C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94F7D-F12A-6844-A7D9-64A65178D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470" y="2874100"/>
            <a:ext cx="10640754" cy="2746207"/>
          </a:xfrm>
        </p:spPr>
        <p:txBody>
          <a:bodyPr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ASIC Implementation of Motion Estimator in 32/28nm CMOS</a:t>
            </a:r>
            <a:br>
              <a:rPr lang="en-US" sz="4000" dirty="0"/>
            </a:br>
            <a:r>
              <a:rPr lang="en-US" sz="2000" dirty="0"/>
              <a:t>Under Dr Mahmoodi</a:t>
            </a:r>
            <a:br>
              <a:rPr lang="en-US" sz="4000" dirty="0"/>
            </a:br>
            <a:br>
              <a:rPr lang="en-US" sz="4000" dirty="0"/>
            </a:b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542F3-A750-3B4A-9E84-943993F00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968" y="4543238"/>
            <a:ext cx="9163757" cy="156327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Chirag Adiga</a:t>
            </a: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28" name="Group 1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C6558CC-6FF1-6A4E-80C4-903284E7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73" y="68028"/>
            <a:ext cx="10640755" cy="283656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13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8C64-A060-491E-B5F2-3F32FEE7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3152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400"/>
              <a:t>Processing</a:t>
            </a:r>
            <a:r>
              <a:rPr lang="en-US"/>
              <a:t> Element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6F818-D373-45B5-80B5-BED55540F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097280"/>
            <a:ext cx="4828032" cy="467569"/>
          </a:xfrm>
        </p:spPr>
        <p:txBody>
          <a:bodyPr/>
          <a:lstStyle/>
          <a:p>
            <a:r>
              <a:rPr lang="en-US"/>
              <a:t>Design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37AAC6-6671-45F4-95FB-EE3FE6983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4400" y="1619314"/>
            <a:ext cx="4141344" cy="4552886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7C9D4E-84C5-41F9-BC00-4EABFC41D5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80738" y="1619314"/>
            <a:ext cx="5226938" cy="4552885"/>
          </a:xfrm>
        </p:spPr>
      </p:pic>
    </p:spTree>
    <p:extLst>
      <p:ext uri="{BB962C8B-B14F-4D97-AF65-F5344CB8AC3E}">
        <p14:creationId xmlns:p14="http://schemas.microsoft.com/office/powerpoint/2010/main" val="301926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id="{F6EE60D9-6CBD-B546-A711-EED44FB1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349" y="643467"/>
            <a:ext cx="5747302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2626F-827F-554A-986D-B32C1EBA9181}"/>
              </a:ext>
            </a:extLst>
          </p:cNvPr>
          <p:cNvSpPr txBox="1"/>
          <p:nvPr/>
        </p:nvSpPr>
        <p:spPr>
          <a:xfrm>
            <a:off x="928688" y="1800225"/>
            <a:ext cx="11346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Testbench</a:t>
            </a:r>
          </a:p>
        </p:txBody>
      </p:sp>
    </p:spTree>
    <p:extLst>
      <p:ext uri="{BB962C8B-B14F-4D97-AF65-F5344CB8AC3E}">
        <p14:creationId xmlns:p14="http://schemas.microsoft.com/office/powerpoint/2010/main" val="30874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1705-A88E-4D95-9D46-6E85FC58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6" y="365760"/>
            <a:ext cx="10765976" cy="652335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/>
              <a:t>			      Control Unit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48C9FD-0633-47C6-A9BD-FF16C548B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201" y="1093509"/>
            <a:ext cx="4755140" cy="433634"/>
          </a:xfrm>
        </p:spPr>
        <p:txBody>
          <a:bodyPr/>
          <a:lstStyle/>
          <a:p>
            <a:pPr algn="ctr"/>
            <a:r>
              <a:rPr lang="en-US"/>
              <a:t>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21177-87FD-4490-929C-18C0D8145B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844" y="1696825"/>
            <a:ext cx="5592438" cy="479541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E51C224-4092-4B01-99D2-8C77D4B61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3621" y="1093509"/>
            <a:ext cx="4743419" cy="433634"/>
          </a:xfrm>
        </p:spPr>
        <p:txBody>
          <a:bodyPr/>
          <a:lstStyle/>
          <a:p>
            <a:pPr algn="ctr"/>
            <a:r>
              <a:rPr lang="en-US"/>
              <a:t>Testbench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711646-CD4F-4FB7-8CBA-D3054FED98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63621" y="1696825"/>
            <a:ext cx="5347735" cy="3807330"/>
          </a:xfrm>
        </p:spPr>
      </p:pic>
    </p:spTree>
    <p:extLst>
      <p:ext uri="{BB962C8B-B14F-4D97-AF65-F5344CB8AC3E}">
        <p14:creationId xmlns:p14="http://schemas.microsoft.com/office/powerpoint/2010/main" val="157716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C59032-5708-CE42-8FDE-476916940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A7409-4F8B-494F-9387-F988F0F00C6B}"/>
              </a:ext>
            </a:extLst>
          </p:cNvPr>
          <p:cNvSpPr txBox="1"/>
          <p:nvPr/>
        </p:nvSpPr>
        <p:spPr>
          <a:xfrm>
            <a:off x="2530549" y="223284"/>
            <a:ext cx="167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RTL Synthesized</a:t>
            </a:r>
          </a:p>
        </p:txBody>
      </p:sp>
    </p:spTree>
    <p:extLst>
      <p:ext uri="{BB962C8B-B14F-4D97-AF65-F5344CB8AC3E}">
        <p14:creationId xmlns:p14="http://schemas.microsoft.com/office/powerpoint/2010/main" val="174300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EB81E3A2-440E-8C4F-B634-338C656DD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7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0B942-471B-3C40-A451-E23A933AC5F9}"/>
              </a:ext>
            </a:extLst>
          </p:cNvPr>
          <p:cNvSpPr/>
          <p:nvPr/>
        </p:nvSpPr>
        <p:spPr>
          <a:xfrm>
            <a:off x="6423252" y="4108746"/>
            <a:ext cx="4831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Overall outcome</a:t>
            </a:r>
          </a:p>
        </p:txBody>
      </p:sp>
    </p:spTree>
    <p:extLst>
      <p:ext uri="{BB962C8B-B14F-4D97-AF65-F5344CB8AC3E}">
        <p14:creationId xmlns:p14="http://schemas.microsoft.com/office/powerpoint/2010/main" val="325168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A0F6A-370A-954C-A742-976C2F5F1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83" b="2823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58B4D-CB58-9A4D-80CC-01897BCA2F47}"/>
              </a:ext>
            </a:extLst>
          </p:cNvPr>
          <p:cNvSpPr txBox="1"/>
          <p:nvPr/>
        </p:nvSpPr>
        <p:spPr>
          <a:xfrm>
            <a:off x="4189228" y="44148"/>
            <a:ext cx="305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WORKING OF THE PE MODULE</a:t>
            </a:r>
          </a:p>
        </p:txBody>
      </p:sp>
    </p:spTree>
    <p:extLst>
      <p:ext uri="{BB962C8B-B14F-4D97-AF65-F5344CB8AC3E}">
        <p14:creationId xmlns:p14="http://schemas.microsoft.com/office/powerpoint/2010/main" val="1376712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54D05C0-5E28-8F4B-9F56-A7073C98C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725920"/>
            <a:ext cx="11548872" cy="34935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65C60-CAF4-9447-826E-C712CEC2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Processing Unit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C52318-5110-E24C-B5D3-CAEEC776C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4998959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16 parallel Processing elements </a:t>
            </a:r>
            <a:r>
              <a:rPr lang="en-US" sz="1700">
                <a:solidFill>
                  <a:srgbClr val="FF0000"/>
                </a:solidFill>
              </a:rPr>
              <a:t>schematic</a:t>
            </a:r>
            <a:r>
              <a:rPr lang="en-US" sz="1700">
                <a:solidFill>
                  <a:schemeClr val="bg1"/>
                </a:solidFill>
              </a:rPr>
              <a:t>. 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463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Content Placeholder 3" descr="Bar chart&#10;&#10;Description automatically generated with low confidence">
            <a:extLst>
              <a:ext uri="{FF2B5EF4-FFF2-40B4-BE49-F238E27FC236}">
                <a16:creationId xmlns:a16="http://schemas.microsoft.com/office/drawing/2014/main" id="{7AC0B5A7-96E1-8A4B-AD84-40A14FDA5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95995"/>
            <a:ext cx="11548872" cy="3753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77DF3-16AA-E24D-9E01-21DAE9E95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Control unit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B21FCC-838F-4BAE-B7F7-7A5B91576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Control element </a:t>
            </a:r>
          </a:p>
        </p:txBody>
      </p:sp>
    </p:spTree>
    <p:extLst>
      <p:ext uri="{BB962C8B-B14F-4D97-AF65-F5344CB8AC3E}">
        <p14:creationId xmlns:p14="http://schemas.microsoft.com/office/powerpoint/2010/main" val="403657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Content Placeholder 4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1CC5F3AF-C43C-4047-BF45-2B37E72B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870280"/>
            <a:ext cx="11548872" cy="32048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E7914-17B8-C845-AB32-AD0E01A0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Comparator unit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B9C415-263D-4C42-B6EB-BE0185FF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The circuitry generated for comparator</a:t>
            </a:r>
          </a:p>
        </p:txBody>
      </p:sp>
    </p:spTree>
    <p:extLst>
      <p:ext uri="{BB962C8B-B14F-4D97-AF65-F5344CB8AC3E}">
        <p14:creationId xmlns:p14="http://schemas.microsoft.com/office/powerpoint/2010/main" val="3742460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D26E-C427-F54D-B512-62579AA4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Physical Design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F2BCDFE-1E93-B448-B912-9C79173F7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1217246"/>
            <a:ext cx="7086600" cy="50311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783BF-BAFE-4E43-A2AB-4FD14A465891}"/>
              </a:ext>
            </a:extLst>
          </p:cNvPr>
          <p:cNvSpPr txBox="1"/>
          <p:nvPr/>
        </p:nvSpPr>
        <p:spPr>
          <a:xfrm>
            <a:off x="4572001" y="6271846"/>
            <a:ext cx="2819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Figure 12. Physical Design Flow</a:t>
            </a:r>
          </a:p>
        </p:txBody>
      </p:sp>
    </p:spTree>
    <p:extLst>
      <p:ext uri="{BB962C8B-B14F-4D97-AF65-F5344CB8AC3E}">
        <p14:creationId xmlns:p14="http://schemas.microsoft.com/office/powerpoint/2010/main" val="139925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9FA72-1D25-7349-875C-2D6538D36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502" y="457200"/>
            <a:ext cx="9396995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08735E-1F34-B94D-811D-48E249F99A17}"/>
              </a:ext>
            </a:extLst>
          </p:cNvPr>
          <p:cNvSpPr/>
          <p:nvPr/>
        </p:nvSpPr>
        <p:spPr>
          <a:xfrm>
            <a:off x="2641600" y="1308848"/>
            <a:ext cx="5894163" cy="33766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BBD861-7AAA-48CD-A784-E72136277481}"/>
              </a:ext>
            </a:extLst>
          </p:cNvPr>
          <p:cNvSpPr/>
          <p:nvPr/>
        </p:nvSpPr>
        <p:spPr>
          <a:xfrm>
            <a:off x="3444191" y="1825609"/>
            <a:ext cx="428897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the need for Compression?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8833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28DEDF-3699-440A-90D5-5D63F1B05DFC}"/>
              </a:ext>
            </a:extLst>
          </p:cNvPr>
          <p:cNvSpPr txBox="1">
            <a:spLocks/>
          </p:cNvSpPr>
          <p:nvPr/>
        </p:nvSpPr>
        <p:spPr bwMode="auto">
          <a:xfrm>
            <a:off x="1752600" y="1371600"/>
            <a:ext cx="8763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FF9933"/>
              </a:buClr>
              <a:buSzPct val="8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99CC"/>
              </a:buClr>
              <a:buSzPct val="4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99CC"/>
              </a:buClr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err="1">
                <a:highlight>
                  <a:srgbClr val="FFFF00"/>
                </a:highlight>
              </a:rPr>
              <a:t>estimator.v</a:t>
            </a:r>
            <a:r>
              <a:rPr lang="en-US" sz="2000">
                <a:highlight>
                  <a:srgbClr val="FFFF00"/>
                </a:highlight>
              </a:rPr>
              <a:t> </a:t>
            </a:r>
            <a:r>
              <a:rPr lang="en-US" sz="2000"/>
              <a:t>which was the netlist generated had all the connections of the blocks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/>
              <a:t>Blocks are generated through scripts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/>
              <a:t>17 </a:t>
            </a:r>
            <a:r>
              <a:rPr lang="en-US" sz="2000" err="1"/>
              <a:t>i</a:t>
            </a:r>
            <a:r>
              <a:rPr lang="en-US" sz="2000"/>
              <a:t>/o ports are present on each y axis and 18 </a:t>
            </a:r>
            <a:r>
              <a:rPr lang="en-US" sz="2000" err="1"/>
              <a:t>i</a:t>
            </a:r>
            <a:r>
              <a:rPr lang="en-US" sz="2000"/>
              <a:t>/o ports are present on each x axis amounting to a total of </a:t>
            </a:r>
            <a:r>
              <a:rPr lang="en-US" sz="2000">
                <a:highlight>
                  <a:srgbClr val="FFFF00"/>
                </a:highlight>
              </a:rPr>
              <a:t>70 I/O pins </a:t>
            </a:r>
            <a:r>
              <a:rPr lang="en-US" sz="2000"/>
              <a:t>on the final GDS 2 die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FF1CE-87D8-40C7-8B2F-595AA28B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7"/>
            <a:ext cx="10515600" cy="1325563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Floor planning </a:t>
            </a:r>
          </a:p>
        </p:txBody>
      </p:sp>
      <p:pic>
        <p:nvPicPr>
          <p:cNvPr id="5" name="Picture 4" descr="A picture containing text, computer, screenshot, electronics&#10;&#10;Description automatically generated">
            <a:extLst>
              <a:ext uri="{FF2B5EF4-FFF2-40B4-BE49-F238E27FC236}">
                <a16:creationId xmlns:a16="http://schemas.microsoft.com/office/drawing/2014/main" id="{E1B26B36-BC08-4046-96CD-1E0556CFA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1334" r="40834" b="20000"/>
          <a:stretch/>
        </p:blipFill>
        <p:spPr>
          <a:xfrm>
            <a:off x="1866900" y="3244099"/>
            <a:ext cx="3757760" cy="3045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EDBAC-4E76-0242-A29B-C0F03F74267B}"/>
              </a:ext>
            </a:extLst>
          </p:cNvPr>
          <p:cNvSpPr txBox="1"/>
          <p:nvPr/>
        </p:nvSpPr>
        <p:spPr>
          <a:xfrm>
            <a:off x="1837592" y="6322458"/>
            <a:ext cx="243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Floorplan with power nets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A5D8C-3EB2-994A-A74B-DCA067E6129C}"/>
              </a:ext>
            </a:extLst>
          </p:cNvPr>
          <p:cNvSpPr txBox="1"/>
          <p:nvPr/>
        </p:nvSpPr>
        <p:spPr>
          <a:xfrm>
            <a:off x="5744822" y="3376246"/>
            <a:ext cx="450443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2BDBE"/>
                </a:solidFill>
              </a:rPr>
              <a:t>VDD</a:t>
            </a:r>
            <a:r>
              <a:rPr lang="en-US" sz="2000"/>
              <a:t> and </a:t>
            </a:r>
            <a:r>
              <a:rPr lang="en-US" sz="2000" b="1">
                <a:solidFill>
                  <a:srgbClr val="00BCBD"/>
                </a:solidFill>
              </a:rPr>
              <a:t>VSS</a:t>
            </a:r>
            <a:r>
              <a:rPr lang="en-US" sz="2000"/>
              <a:t> and the </a:t>
            </a:r>
            <a:r>
              <a:rPr lang="en-US" sz="2000" b="1">
                <a:solidFill>
                  <a:srgbClr val="0000FF"/>
                </a:solidFill>
              </a:rPr>
              <a:t>power lines </a:t>
            </a:r>
          </a:p>
          <a:p>
            <a:r>
              <a:rPr lang="en-US" sz="2000"/>
              <a:t>required for the blocks and the preplaced</a:t>
            </a:r>
          </a:p>
          <a:p>
            <a:r>
              <a:rPr lang="en-US" sz="2000"/>
              <a:t> cells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2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BB14-BF4C-D347-A558-E6CAF1711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70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F41E-6E13-974B-9F6A-75579DF3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3" y="0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Placement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CF4D4B3-3B90-234A-8692-69E0C88B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4" t="17526" r="22222" b="15630"/>
          <a:stretch/>
        </p:blipFill>
        <p:spPr>
          <a:xfrm>
            <a:off x="2286000" y="1066800"/>
            <a:ext cx="7315200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07E9D4-0302-C242-AE79-DC468D38A471}"/>
              </a:ext>
            </a:extLst>
          </p:cNvPr>
          <p:cNvSpPr txBox="1"/>
          <p:nvPr/>
        </p:nvSpPr>
        <p:spPr>
          <a:xfrm>
            <a:off x="3682933" y="5656385"/>
            <a:ext cx="2006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 Pre-placement check</a:t>
            </a:r>
          </a:p>
        </p:txBody>
      </p:sp>
    </p:spTree>
    <p:extLst>
      <p:ext uri="{BB962C8B-B14F-4D97-AF65-F5344CB8AC3E}">
        <p14:creationId xmlns:p14="http://schemas.microsoft.com/office/powerpoint/2010/main" val="27956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2BBED-682E-1B46-BFB0-4808B0F2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Placement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005779-7704-4B46-A426-DAB248856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1" t="14983" r="38889" b="7800"/>
          <a:stretch/>
        </p:blipFill>
        <p:spPr>
          <a:xfrm>
            <a:off x="4229100" y="1193800"/>
            <a:ext cx="3733800" cy="3276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136777-B5DA-E746-AE41-017207F260A2}"/>
              </a:ext>
            </a:extLst>
          </p:cNvPr>
          <p:cNvSpPr txBox="1"/>
          <p:nvPr/>
        </p:nvSpPr>
        <p:spPr>
          <a:xfrm>
            <a:off x="4189870" y="4572000"/>
            <a:ext cx="2541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 Cell placement before CTS</a:t>
            </a:r>
          </a:p>
        </p:txBody>
      </p:sp>
    </p:spTree>
    <p:extLst>
      <p:ext uri="{BB962C8B-B14F-4D97-AF65-F5344CB8AC3E}">
        <p14:creationId xmlns:p14="http://schemas.microsoft.com/office/powerpoint/2010/main" val="22078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6CCD-44D3-DD46-9F15-413F16505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3326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Post placement timing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232C9-5979-9941-A5F4-1638D0DE41A2}"/>
              </a:ext>
            </a:extLst>
          </p:cNvPr>
          <p:cNvSpPr txBox="1"/>
          <p:nvPr/>
        </p:nvSpPr>
        <p:spPr>
          <a:xfrm>
            <a:off x="721919" y="6297973"/>
            <a:ext cx="2229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Maximum timing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C5333-D998-A74F-AD4A-006D908DE403}"/>
              </a:ext>
            </a:extLst>
          </p:cNvPr>
          <p:cNvSpPr txBox="1"/>
          <p:nvPr/>
        </p:nvSpPr>
        <p:spPr>
          <a:xfrm>
            <a:off x="6998792" y="6486120"/>
            <a:ext cx="2242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 Minimum timing report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4FFB5B-EAF4-4162-8D10-E1FA2F33D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43" y="1621110"/>
            <a:ext cx="4686057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332CF9-3FF0-4FEE-9C9C-D9491D88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093" y="1621110"/>
            <a:ext cx="48774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8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87DD-E998-5448-9FF6-2D1FD147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B570B-342D-614F-8477-61CAD68C4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376362"/>
            <a:ext cx="8343900" cy="5207000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/>
              <a:t>CTS is a process of even distribution of clock to all sequential elements in the design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/>
              <a:t>Inserts logic delay (buffers) depending on the clock skew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/>
              <a:t>Delay in the Launch side will prompt the tool to Better the hold time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/>
              <a:t>Delay on  Capture side promote a Better setup time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53BD3F-FBFF-7849-94B1-C8E27BFC3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41919" r="43333" b="12828"/>
          <a:stretch/>
        </p:blipFill>
        <p:spPr>
          <a:xfrm>
            <a:off x="4191000" y="3300900"/>
            <a:ext cx="3810000" cy="3282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89F09-C54C-F94A-9F13-545BBEB19911}"/>
              </a:ext>
            </a:extLst>
          </p:cNvPr>
          <p:cNvSpPr txBox="1"/>
          <p:nvPr/>
        </p:nvSpPr>
        <p:spPr>
          <a:xfrm>
            <a:off x="4696431" y="6519446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Clock insertion</a:t>
            </a:r>
          </a:p>
        </p:txBody>
      </p:sp>
    </p:spTree>
    <p:extLst>
      <p:ext uri="{BB962C8B-B14F-4D97-AF65-F5344CB8AC3E}">
        <p14:creationId xmlns:p14="http://schemas.microsoft.com/office/powerpoint/2010/main" val="1276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2A033-B5FC-AB4D-A0AF-916E830F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BE5C6-0BAB-D249-8267-78F4A7985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Routing connects all the blocks and cells together according to the requirement in the chip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F3D5AAB-37AD-4943-B037-885594A88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3468" r="30001" b="12189"/>
          <a:stretch/>
        </p:blipFill>
        <p:spPr>
          <a:xfrm>
            <a:off x="5153822" y="1370624"/>
            <a:ext cx="6553545" cy="4124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7C92C-F8F7-8F4B-8AF0-F1285DCFF486}"/>
              </a:ext>
            </a:extLst>
          </p:cNvPr>
          <p:cNvSpPr txBox="1"/>
          <p:nvPr/>
        </p:nvSpPr>
        <p:spPr>
          <a:xfrm>
            <a:off x="5153822" y="5082848"/>
            <a:ext cx="6553545" cy="41246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3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1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0AF3-0576-BE4E-905C-F9AF49CFCB2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46D5DC-577F-4071-9C47-346B7A314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D39251-0B81-42BF-8819-95AD4685A1F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690688"/>
            <a:ext cx="5157787" cy="438165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8B5576-6670-4CB8-9491-2B4D50842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63E89-F827-624A-94AD-5E8405250C4B}"/>
              </a:ext>
            </a:extLst>
          </p:cNvPr>
          <p:cNvSpPr txBox="1"/>
          <p:nvPr/>
        </p:nvSpPr>
        <p:spPr>
          <a:xfrm>
            <a:off x="836612" y="6075473"/>
            <a:ext cx="1644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Utilization report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4FDA0-1A64-6B45-BCFA-CCF1C8388204}"/>
              </a:ext>
            </a:extLst>
          </p:cNvPr>
          <p:cNvSpPr txBox="1"/>
          <p:nvPr/>
        </p:nvSpPr>
        <p:spPr>
          <a:xfrm>
            <a:off x="6172200" y="6065948"/>
            <a:ext cx="1313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Power report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5794FED-EB56-4B90-9CAE-59E67B8402CF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1681163"/>
            <a:ext cx="5183188" cy="43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297359AF-569F-FC46-BF02-7790CCC1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Area report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D6770CF-936B-4D94-9906-931EBE007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86113" y="1027906"/>
            <a:ext cx="2847535" cy="413100"/>
          </a:xfrm>
        </p:spPr>
        <p:txBody>
          <a:bodyPr>
            <a:normAutofit/>
          </a:bodyPr>
          <a:lstStyle/>
          <a:p>
            <a:r>
              <a:rPr lang="en-IN" sz="1800" dirty="0"/>
              <a:t>Before Physical Design</a:t>
            </a:r>
          </a:p>
        </p:txBody>
      </p:sp>
      <p:pic>
        <p:nvPicPr>
          <p:cNvPr id="4" name="Content Placeholder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84CAD8B-F2B1-2E4C-885A-DAC977C8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40" y="1365358"/>
            <a:ext cx="4550615" cy="5670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106B41-9E71-4465-94E1-929BF8BB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5" y="2546252"/>
            <a:ext cx="5115602" cy="1927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B2AF0-A348-481C-9891-FE3552D07E05}"/>
              </a:ext>
            </a:extLst>
          </p:cNvPr>
          <p:cNvSpPr txBox="1"/>
          <p:nvPr/>
        </p:nvSpPr>
        <p:spPr>
          <a:xfrm>
            <a:off x="1716258" y="5190978"/>
            <a:ext cx="211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After Physical design</a:t>
            </a:r>
          </a:p>
        </p:txBody>
      </p:sp>
    </p:spTree>
    <p:extLst>
      <p:ext uri="{BB962C8B-B14F-4D97-AF65-F5344CB8AC3E}">
        <p14:creationId xmlns:p14="http://schemas.microsoft.com/office/powerpoint/2010/main" val="428625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E7D7-CC24-4344-9912-1FE86E1F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Extraction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0D64B1-DDAB-7746-AB26-63EE8AA99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4" t="13129" r="26906" b="6860"/>
          <a:stretch/>
        </p:blipFill>
        <p:spPr>
          <a:xfrm>
            <a:off x="3886200" y="1828801"/>
            <a:ext cx="3886200" cy="35052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38F61-8A43-D841-9D2F-88F37BE2EC2D}"/>
              </a:ext>
            </a:extLst>
          </p:cNvPr>
          <p:cNvSpPr txBox="1"/>
          <p:nvPr/>
        </p:nvSpPr>
        <p:spPr>
          <a:xfrm>
            <a:off x="4688187" y="5528846"/>
            <a:ext cx="1173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Physical die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D49EC-6C43-0445-B612-6B88523F9B94}"/>
              </a:ext>
            </a:extLst>
          </p:cNvPr>
          <p:cNvSpPr txBox="1"/>
          <p:nvPr/>
        </p:nvSpPr>
        <p:spPr>
          <a:xfrm>
            <a:off x="5586413" y="6308209"/>
            <a:ext cx="610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With a few hundred thousand dollars we can fabricate this chip</a:t>
            </a:r>
          </a:p>
        </p:txBody>
      </p:sp>
    </p:spTree>
    <p:extLst>
      <p:ext uri="{BB962C8B-B14F-4D97-AF65-F5344CB8AC3E}">
        <p14:creationId xmlns:p14="http://schemas.microsoft.com/office/powerpoint/2010/main" val="15710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146F06-337E-A941-81B7-01230B28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83" y="320040"/>
            <a:ext cx="8610585" cy="43052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B35CB-2CED-0B45-8196-9EC36E7B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Motion estimation. </a:t>
            </a:r>
            <a:r>
              <a:rPr lang="en-US" sz="1200" b="1">
                <a:solidFill>
                  <a:srgbClr val="FF0000"/>
                </a:solidFill>
              </a:rPr>
              <a:t>What is it? </a:t>
            </a:r>
            <a:endParaRPr lang="en-US" sz="2800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0F83-8C6A-214E-92CF-F9CDB9C6F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Process of determining </a:t>
            </a:r>
            <a:r>
              <a:rPr lang="en-US" sz="1600" b="1">
                <a:solidFill>
                  <a:schemeClr val="bg1"/>
                </a:solidFill>
              </a:rPr>
              <a:t>motion</a:t>
            </a:r>
            <a:r>
              <a:rPr lang="en-US" sz="1600">
                <a:solidFill>
                  <a:schemeClr val="bg1"/>
                </a:solidFill>
              </a:rPr>
              <a:t> vectors that describe the transformation from one 2D image to another; usually from adjacent frames in a video sequence</a:t>
            </a:r>
          </a:p>
          <a:p>
            <a:r>
              <a:rPr lang="en-US" sz="1600">
                <a:solidFill>
                  <a:schemeClr val="bg1"/>
                </a:solidFill>
              </a:rPr>
              <a:t>The task is to detect blocks of video data in successive frames that are related only through a translation</a:t>
            </a:r>
            <a:endParaRPr lang="en-US" sz="2000" b="1">
              <a:solidFill>
                <a:schemeClr val="bg1"/>
              </a:solidFill>
            </a:endParaRPr>
          </a:p>
          <a:p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22B49-4A60-4F1C-BD76-79C18C4BCA76}"/>
              </a:ext>
            </a:extLst>
          </p:cNvPr>
          <p:cNvSpPr txBox="1"/>
          <p:nvPr/>
        </p:nvSpPr>
        <p:spPr>
          <a:xfrm>
            <a:off x="10770694" y="211014"/>
            <a:ext cx="1172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https://youtu.be/QoZ8pccsYo4</a:t>
            </a:r>
          </a:p>
        </p:txBody>
      </p:sp>
    </p:spTree>
    <p:extLst>
      <p:ext uri="{BB962C8B-B14F-4D97-AF65-F5344CB8AC3E}">
        <p14:creationId xmlns:p14="http://schemas.microsoft.com/office/powerpoint/2010/main" val="1470472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9F6A-733F-482C-BDF3-E0B8AE57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Challenges and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EE8D2-0667-4C42-9884-FA36E00C7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Learnt how to work in the Synopsys EDA environment using the UNIX workspace</a:t>
            </a:r>
          </a:p>
          <a:p>
            <a:r>
              <a:rPr lang="en-IN" dirty="0"/>
              <a:t>Specific Libraries are called based on Design Specification</a:t>
            </a:r>
          </a:p>
          <a:p>
            <a:r>
              <a:rPr lang="en-IN" dirty="0"/>
              <a:t>To change the clock after Doing Physical Design is a waste of engineering resources. Hence STA is performed after Design Synthesis.</a:t>
            </a:r>
          </a:p>
          <a:p>
            <a:r>
              <a:rPr lang="en-IN" dirty="0"/>
              <a:t>Many ways can be employed to provide data from memory to the Design; We called .hex files in the testbench.</a:t>
            </a:r>
          </a:p>
        </p:txBody>
      </p:sp>
    </p:spTree>
    <p:extLst>
      <p:ext uri="{BB962C8B-B14F-4D97-AF65-F5344CB8AC3E}">
        <p14:creationId xmlns:p14="http://schemas.microsoft.com/office/powerpoint/2010/main" val="3513265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EEFA-5530-B440-A902-2D853E3F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8D29-CDEA-9D41-8061-F7A3A3FD5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studied the concepts from various IEEE research papers and other documents from the </a:t>
            </a:r>
            <a:r>
              <a:rPr lang="en-US" dirty="0" err="1"/>
              <a:t>Necrl</a:t>
            </a:r>
            <a:r>
              <a:rPr lang="en-US" dirty="0"/>
              <a:t> lab.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2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A192BA7E-8128-7E42-BB8C-FBE49336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93889"/>
            <a:ext cx="11548872" cy="41575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FA41D-372F-3748-9E8B-57A8E3BE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Mainstream Codecs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A871-5DB0-C44E-8BD8-A9D50D073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H.264 MPEG-4 (AVC)</a:t>
            </a:r>
          </a:p>
          <a:p>
            <a:r>
              <a:rPr lang="en-US" sz="1700">
                <a:solidFill>
                  <a:schemeClr val="bg1"/>
                </a:solidFill>
              </a:rPr>
              <a:t>H.265 HEVC	</a:t>
            </a:r>
          </a:p>
          <a:p>
            <a:r>
              <a:rPr lang="en-US" sz="1700">
                <a:solidFill>
                  <a:schemeClr val="bg1"/>
                </a:solidFill>
              </a:rPr>
              <a:t>VP9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CFADD-5A08-E843-9D05-ADE4FC834DE5}"/>
              </a:ext>
            </a:extLst>
          </p:cNvPr>
          <p:cNvSpPr/>
          <p:nvPr/>
        </p:nvSpPr>
        <p:spPr>
          <a:xfrm>
            <a:off x="1085850" y="1100138"/>
            <a:ext cx="1628775" cy="985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4123D7-A638-164D-A0ED-22ED0EEB004E}"/>
              </a:ext>
            </a:extLst>
          </p:cNvPr>
          <p:cNvSpPr/>
          <p:nvPr/>
        </p:nvSpPr>
        <p:spPr>
          <a:xfrm>
            <a:off x="9764110" y="1100138"/>
            <a:ext cx="1592738" cy="975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94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5B5B-086F-D545-A478-F5671EA1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57201-A120-A943-BD72-998A74C3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/>
              <a:t>To design the motion estimator from HDL to GDS in the 32/28nm CMOS technology with given design specifications.</a:t>
            </a:r>
            <a:endParaRPr lang="en-US">
              <a:cs typeface="Calibri"/>
            </a:endParaRPr>
          </a:p>
          <a:p>
            <a:pPr marL="342900" indent="-342900"/>
            <a:r>
              <a:rPr lang="en-US"/>
              <a:t>Operate at the speed of 15 frames per second.</a:t>
            </a:r>
            <a:endParaRPr lang="en-US">
              <a:cs typeface="Calibri"/>
            </a:endParaRPr>
          </a:p>
          <a:p>
            <a:pPr marL="342900" indent="-342900"/>
            <a:r>
              <a:rPr lang="en-US"/>
              <a:t>Reference block of 16x16 pixels.</a:t>
            </a:r>
            <a:endParaRPr lang="en-US">
              <a:cs typeface="Calibri"/>
            </a:endParaRPr>
          </a:p>
          <a:p>
            <a:pPr marL="342900" indent="-342900"/>
            <a:r>
              <a:rPr lang="en-US"/>
              <a:t>Search window of 32x32 pixels.</a:t>
            </a:r>
            <a:endParaRPr lang="en-US">
              <a:cs typeface="Calibri"/>
            </a:endParaRPr>
          </a:p>
          <a:p>
            <a:pPr marL="342900" indent="-342900"/>
            <a:r>
              <a:rPr lang="en-US">
                <a:cs typeface="Calibri"/>
              </a:rPr>
              <a:t>Minimize the total area and energy consumed</a:t>
            </a:r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3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D333-110E-4946-9CCF-5C614667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7337-2478-E848-A576-98AD36484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Motion Vectors describing the motion of a block in adjacent frames are to be found out.</a:t>
            </a:r>
          </a:p>
          <a:p>
            <a:r>
              <a:rPr lang="en-US"/>
              <a:t>The Luminance of a Greyscale image, which is the intensity of the pixel is used to perform Motion Estimation</a:t>
            </a:r>
          </a:p>
          <a:p>
            <a:r>
              <a:rPr lang="en-US"/>
              <a:t>All pixels are 8bit grayscale coded. </a:t>
            </a:r>
            <a:r>
              <a:rPr lang="en-US" err="1"/>
              <a:t>i.e</a:t>
            </a:r>
            <a:r>
              <a:rPr lang="en-US"/>
              <a:t> value varies from 0-255</a:t>
            </a:r>
          </a:p>
          <a:p>
            <a:r>
              <a:rPr lang="en-US"/>
              <a:t>There are 4096 reference blocks.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6B9271D-6A49-904C-95CE-7E8CFFF8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756" y="1459846"/>
            <a:ext cx="9799244" cy="5071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556D3E-B86E-8941-8A03-9248E9AB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matching algorithm (BMA)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2E2E0F-5008-2443-A99F-1ED3E906D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9" y="3302347"/>
            <a:ext cx="2922158" cy="899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BB4D6-7559-FC48-807E-2F7904B5E09D}"/>
              </a:ext>
            </a:extLst>
          </p:cNvPr>
          <p:cNvSpPr txBox="1"/>
          <p:nvPr/>
        </p:nvSpPr>
        <p:spPr>
          <a:xfrm>
            <a:off x="377797" y="7120722"/>
            <a:ext cx="357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Motion vector found when minimum distortion is found.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E3562-C13C-034C-90D0-84CE7D17F5EB}"/>
              </a:ext>
            </a:extLst>
          </p:cNvPr>
          <p:cNvSpPr txBox="1"/>
          <p:nvPr/>
        </p:nvSpPr>
        <p:spPr>
          <a:xfrm>
            <a:off x="766680" y="1944221"/>
            <a:ext cx="4143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 </a:t>
            </a:r>
            <a:r>
              <a:rPr lang="en-US" b="1"/>
              <a:t>Block Matching Algorithm</a:t>
            </a:r>
            <a:r>
              <a:rPr lang="en-US"/>
              <a:t> is a way of locating matching macroblocks in a sequence of video frames for the purposes of Motion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80799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0674B-5313-1942-8643-5594BAD9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Reference Block on Search Frame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063361-C8AE-4D53-A109-80E8C7CB7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1600">
                <a:latin typeface="Times New Roman" pitchFamily="18" charset="0"/>
                <a:cs typeface="Times New Roman" pitchFamily="18" charset="0"/>
              </a:rPr>
              <a:t>Fig.4. Ref &amp; Search image matching structure </a:t>
            </a:r>
          </a:p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i="1">
                <a:latin typeface="Times New Roman" pitchFamily="18" charset="0"/>
                <a:cs typeface="Times New Roman" pitchFamily="18" charset="0"/>
              </a:rPr>
              <a:t>M. Sayed, W. </a:t>
            </a:r>
            <a:r>
              <a:rPr lang="en-US" sz="1600" i="1" err="1">
                <a:latin typeface="Times New Roman" pitchFamily="18" charset="0"/>
                <a:cs typeface="Times New Roman" pitchFamily="18" charset="0"/>
              </a:rPr>
              <a:t>Badawy</a:t>
            </a:r>
            <a:r>
              <a:rPr lang="en-US" sz="1600" i="1">
                <a:latin typeface="Times New Roman" pitchFamily="18" charset="0"/>
                <a:cs typeface="Times New Roman" pitchFamily="18" charset="0"/>
              </a:rPr>
              <a:t>, and G. </a:t>
            </a:r>
            <a:r>
              <a:rPr lang="en-US" sz="1600" i="1" err="1">
                <a:latin typeface="Times New Roman" pitchFamily="18" charset="0"/>
                <a:cs typeface="Times New Roman" pitchFamily="18" charset="0"/>
              </a:rPr>
              <a:t>Jullien</a:t>
            </a:r>
            <a:r>
              <a:rPr lang="en-US" sz="1600" i="1">
                <a:latin typeface="Times New Roman" pitchFamily="18" charset="0"/>
                <a:cs typeface="Times New Roman" pitchFamily="18" charset="0"/>
              </a:rPr>
              <a:t>, “Towards an H.264/AVC HW/SW   Integrated solution: An Efficient VBSME Architecture,” in IEEE Trans CAS II Express Briefs, Vol. 55, No. 9, Sept. 2008, pp. 912-916  [7]</a:t>
            </a:r>
            <a:endParaRPr lang="en-US" sz="1600" i="1"/>
          </a:p>
          <a:p>
            <a:endParaRPr lang="en-US" sz="1600"/>
          </a:p>
        </p:txBody>
      </p:sp>
      <p:pic>
        <p:nvPicPr>
          <p:cNvPr id="4" name="Picture 2" descr="C:\Users\linus\Desktop\Untitled.png">
            <a:extLst>
              <a:ext uri="{FF2B5EF4-FFF2-40B4-BE49-F238E27FC236}">
                <a16:creationId xmlns:a16="http://schemas.microsoft.com/office/drawing/2014/main" id="{298001CD-312A-C243-A14D-835D5E2D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896833" y="952500"/>
            <a:ext cx="6434261" cy="4829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385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9A1F-5A64-F942-AA31-252AFA8B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7D7C17-57D6-C749-8E8B-806F13ED8D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4247" y="1825625"/>
            <a:ext cx="5183422" cy="428088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388F0-BCDF-0649-9569-D8EB7CE87DD5}"/>
              </a:ext>
            </a:extLst>
          </p:cNvPr>
          <p:cNvSpPr txBox="1"/>
          <p:nvPr/>
        </p:nvSpPr>
        <p:spPr>
          <a:xfrm>
            <a:off x="147144" y="5065166"/>
            <a:ext cx="3319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Times New Roman" pitchFamily="18" charset="0"/>
                <a:cs typeface="Times New Roman" pitchFamily="18" charset="0"/>
              </a:rPr>
              <a:t>Fig.3. Motion Estimator  Module interconnection</a:t>
            </a:r>
          </a:p>
          <a:p>
            <a:pPr algn="ctr"/>
            <a:endParaRPr lang="en-US" sz="1000">
              <a:latin typeface="Times New Roman" pitchFamily="18" charset="0"/>
              <a:cs typeface="Times New Roman" pitchFamily="18" charset="0"/>
            </a:endParaRPr>
          </a:p>
          <a:p>
            <a:pPr marL="114300" indent="-114300" algn="ctr"/>
            <a:r>
              <a:rPr lang="en-US" sz="1000" i="1">
                <a:latin typeface="Times New Roman" pitchFamily="18" charset="0"/>
                <a:cs typeface="Times New Roman" pitchFamily="18" charset="0"/>
              </a:rPr>
              <a:t>     M. Sayed, W. </a:t>
            </a:r>
            <a:r>
              <a:rPr lang="en-US" sz="1000" i="1" err="1">
                <a:latin typeface="Times New Roman" pitchFamily="18" charset="0"/>
                <a:cs typeface="Times New Roman" pitchFamily="18" charset="0"/>
              </a:rPr>
              <a:t>Badawy</a:t>
            </a:r>
            <a:r>
              <a:rPr lang="en-US" sz="1000" i="1">
                <a:latin typeface="Times New Roman" pitchFamily="18" charset="0"/>
                <a:cs typeface="Times New Roman" pitchFamily="18" charset="0"/>
              </a:rPr>
              <a:t>, and G. </a:t>
            </a:r>
            <a:r>
              <a:rPr lang="en-US" sz="1000" i="1" err="1">
                <a:latin typeface="Times New Roman" pitchFamily="18" charset="0"/>
                <a:cs typeface="Times New Roman" pitchFamily="18" charset="0"/>
              </a:rPr>
              <a:t>Jullien</a:t>
            </a:r>
            <a:r>
              <a:rPr lang="en-US" sz="1000" i="1">
                <a:latin typeface="Times New Roman" pitchFamily="18" charset="0"/>
                <a:cs typeface="Times New Roman" pitchFamily="18" charset="0"/>
              </a:rPr>
              <a:t>, “Towards an H.264/AVC HW/SW     Integrated solution: An Efficient VBSME Architecture,” in IEEE Trans CAS II Express Briefs, Vol. 55, No. 9, Sept. 2008, pp. 912-916 [7]</a:t>
            </a:r>
          </a:p>
          <a:p>
            <a:pPr algn="ctr"/>
            <a:endParaRPr lang="en-US" sz="1000">
              <a:latin typeface="Times New Roman" pitchFamily="18" charset="0"/>
              <a:cs typeface="Times New Roman" pitchFamily="18" charset="0"/>
            </a:endParaRPr>
          </a:p>
          <a:p>
            <a:endParaRPr lang="en-US" sz="1000">
              <a:latin typeface="Times New Roman" pitchFamily="18" charset="0"/>
              <a:cs typeface="Times New Roman" pitchFamily="18" charset="0"/>
            </a:endParaRPr>
          </a:p>
          <a:p>
            <a:endParaRPr lang="en-US" sz="1000"/>
          </a:p>
          <a:p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558163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Office PowerPoint</Application>
  <PresentationFormat>Widescreen</PresentationFormat>
  <Paragraphs>93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Tw Cen MT</vt:lpstr>
      <vt:lpstr>Office Theme</vt:lpstr>
      <vt:lpstr>ASIC Implementation of Motion Estimator in 32/28nm CMOS Under Dr Mahmoodi  </vt:lpstr>
      <vt:lpstr>PowerPoint Presentation</vt:lpstr>
      <vt:lpstr>Motion estimation. What is it? </vt:lpstr>
      <vt:lpstr>Mainstream Codecs</vt:lpstr>
      <vt:lpstr>Goals</vt:lpstr>
      <vt:lpstr>Introduction</vt:lpstr>
      <vt:lpstr>Block matching algorithm (BMA)</vt:lpstr>
      <vt:lpstr>Reference Block on Search Frame</vt:lpstr>
      <vt:lpstr>PowerPoint Presentation</vt:lpstr>
      <vt:lpstr>Processing Element</vt:lpstr>
      <vt:lpstr>PowerPoint Presentation</vt:lpstr>
      <vt:lpstr>         Control Unit</vt:lpstr>
      <vt:lpstr>PowerPoint Presentation</vt:lpstr>
      <vt:lpstr>PowerPoint Presentation</vt:lpstr>
      <vt:lpstr>PowerPoint Presentation</vt:lpstr>
      <vt:lpstr>Processing Unit</vt:lpstr>
      <vt:lpstr>Control unit</vt:lpstr>
      <vt:lpstr>Comparator unit </vt:lpstr>
      <vt:lpstr>Physical Design</vt:lpstr>
      <vt:lpstr>Floor planning </vt:lpstr>
      <vt:lpstr>PowerPoint Presentation</vt:lpstr>
      <vt:lpstr>Placement</vt:lpstr>
      <vt:lpstr>Placement</vt:lpstr>
      <vt:lpstr>Post placement timing</vt:lpstr>
      <vt:lpstr>CTS</vt:lpstr>
      <vt:lpstr>Routing</vt:lpstr>
      <vt:lpstr>Reports</vt:lpstr>
      <vt:lpstr>Area report</vt:lpstr>
      <vt:lpstr>Extraction</vt:lpstr>
      <vt:lpstr>Some Challenges and Learnings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ASIC Implementation of Motion Estimator in 32/28nm CMOS</dc:title>
  <dc:creator>Chirag Chandrashekhar Adiga</dc:creator>
  <cp:lastModifiedBy>Chirag Chandrashekhar Adiga</cp:lastModifiedBy>
  <cp:revision>3</cp:revision>
  <dcterms:created xsi:type="dcterms:W3CDTF">2021-11-15T07:13:17Z</dcterms:created>
  <dcterms:modified xsi:type="dcterms:W3CDTF">2022-04-01T09:19:03Z</dcterms:modified>
</cp:coreProperties>
</file>